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6.xml" ContentType="application/vnd.openxmlformats-officedocument.theme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6.png" ContentType="image/png"/>
  <Override PartName="/ppt/media/image10.png" ContentType="image/png"/>
  <Override PartName="/ppt/media/image2.png" ContentType="image/png"/>
  <Override PartName="/ppt/media/image3.wmf" ContentType="image/x-wmf"/>
  <Override PartName="/ppt/media/image4.png" ContentType="image/png"/>
  <Override PartName="/ppt/media/image5.png" ContentType="image/png"/>
  <Override PartName="/ppt/media/image7.png" ContentType="image/png"/>
  <Override PartName="/ppt/media/image8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82" r:id="rId16"/>
    <p:sldMasterId id="2147483684" r:id="rId17"/>
    <p:sldMasterId id="2147483686" r:id="rId18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95ED2D-5144-4B42-A455-86B149D6953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82C16871-3488-49BF-87D3-B69F1E9097A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5A8C7799-EAB0-4B33-B9CB-081D28D0BF3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2C7F69BF-DEF2-45B4-A82C-0B149C8F164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035E4F46-DA2B-48D8-9D85-75E0C06A9DE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DD5AC1DE-DF03-4928-845A-25622B0F825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0C871856-5BFC-43C1-9436-22BEE626F98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EDA664E0-F08B-48ED-BF4C-C9601BA48B8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F718759F-3BE1-4512-AAD9-4732EE84068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223F3127-F46E-4DDB-A781-E08CEC874E5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53FC712A-7EA0-4C80-9320-03245395EA6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0C1A020-0DC6-47F1-A147-6FE98195E36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C73ADE3A-4C65-41C0-B7B7-F085A71E8A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83593266-58D8-4715-A98A-F553529D6C8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FE0AAE77-F844-411F-99F0-0E796C4012C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D3EE9549-1EA6-47E0-8FA9-3D01F460325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EAAA627-8FCE-4403-A9B5-1CB52E55B3A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9622731-7663-4DE5-933B-7AAB818A3B2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65FFAB4-3827-4265-A898-317BD40675F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DADD17E-605E-4C4E-8609-209399E8188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7C59C535-7B71-45D7-82C5-2D844226233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1C813239-A40D-437A-A7AE-F9C8BA6559D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F5EE3B0A-87CC-415B-BFF8-54D7F7AA59D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21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2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2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A91C476-8864-48A7-8B02-85B728B2B48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DDE7C4C-B676-4449-8A04-7571C01CC87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A613438-648D-47CF-BD5E-A8228DEC61C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43AC933-D3FA-4170-B4EA-15B211287AC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38CF2A9-50A9-49F0-8530-56B51B0D644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ACBB866-2573-41D3-A91E-4443EFCF912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FA5B6C0-B169-4D88-9DDA-879827C0B95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4675B16-8BC6-42E9-AD10-49085175A98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B402F43-58EF-40FD-A7D1-8BFFCB8F6EF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C9CDF24-9552-4BF7-B0EE-3E905E2345E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1D32BD7-61A8-4A83-8839-13BA7C9A494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6A2F15B-02AF-4082-8F7E-7BD1591A29E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5386474-8DE1-4C2F-9BA2-B52F0BD3AE4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4EF2009-D0FD-4897-963E-5C23CF1AC93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8123EF9-2C1E-4752-A182-91830F21AFA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8EAF069-DFFA-43B9-98C9-66E8079A2A0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F02078C-33E7-488C-84B0-196BE6AAB3E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Прямоугольник 1"/>
          <p:cNvSpPr/>
          <p:nvPr/>
        </p:nvSpPr>
        <p:spPr>
          <a:xfrm>
            <a:off x="-39240" y="-203040"/>
            <a:ext cx="1288800" cy="7139880"/>
          </a:xfrm>
          <a:prstGeom prst="rect">
            <a:avLst/>
          </a:prstGeom>
          <a:solidFill>
            <a:srgbClr val="173b90"/>
          </a:solidFill>
          <a:ln>
            <a:solidFill>
              <a:srgbClr val="102b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88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89" name="Рисунок 6" descr=""/>
          <p:cNvPicPr/>
          <p:nvPr/>
        </p:nvPicPr>
        <p:blipFill>
          <a:blip r:embed="rId1"/>
          <a:srcRect l="71" t="0" r="71" b="0"/>
          <a:stretch/>
        </p:blipFill>
        <p:spPr>
          <a:xfrm>
            <a:off x="698760" y="1440"/>
            <a:ext cx="12191400" cy="6855840"/>
          </a:xfrm>
          <a:prstGeom prst="rect">
            <a:avLst/>
          </a:prstGeom>
          <a:ln w="0">
            <a:solidFill>
              <a:srgbClr val="102b6a"/>
            </a:solidFill>
          </a:ln>
        </p:spPr>
      </p:pic>
      <p:sp>
        <p:nvSpPr>
          <p:cNvPr id="90" name="Скругленный прямоугольник 7"/>
          <p:cNvSpPr/>
          <p:nvPr/>
        </p:nvSpPr>
        <p:spPr>
          <a:xfrm>
            <a:off x="698760" y="626400"/>
            <a:ext cx="10793520" cy="104544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91" name="Рисунок 9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1021320" y="894240"/>
            <a:ext cx="1810440" cy="509400"/>
          </a:xfrm>
          <a:prstGeom prst="rect">
            <a:avLst/>
          </a:prstGeom>
          <a:ln w="0">
            <a:noFill/>
          </a:ln>
        </p:spPr>
      </p:pic>
      <p:sp>
        <p:nvSpPr>
          <p:cNvPr id="92" name="TextBox 17"/>
          <p:cNvSpPr/>
          <p:nvPr/>
        </p:nvSpPr>
        <p:spPr>
          <a:xfrm>
            <a:off x="698760" y="2652840"/>
            <a:ext cx="927288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4400" strike="noStrike" u="none">
                <a:solidFill>
                  <a:schemeClr val="lt1"/>
                </a:solidFill>
                <a:uFillTx/>
                <a:latin typeface="Arial"/>
              </a:rPr>
              <a:t>История развития вирусологии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TextBox 18"/>
          <p:cNvSpPr/>
          <p:nvPr/>
        </p:nvSpPr>
        <p:spPr>
          <a:xfrm>
            <a:off x="565920" y="5563440"/>
            <a:ext cx="92026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</a:rPr>
              <a:t>Дисциплина: Вирусология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</a:rPr>
              <a:t>Читает: студент 4 курса гр. 3721Б1БЛ7, Нгуен Т.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4" name="TextBox 19"/>
          <p:cNvSpPr/>
          <p:nvPr/>
        </p:nvSpPr>
        <p:spPr>
          <a:xfrm rot="16200000">
            <a:off x="10745280" y="952560"/>
            <a:ext cx="1045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</a:rPr>
              <a:t>2024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AutoShape 2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96" name="AutoShape 4"/>
          <p:cNvSpPr/>
          <p:nvPr/>
        </p:nvSpPr>
        <p:spPr>
          <a:xfrm>
            <a:off x="307800" y="79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3040" cy="828360"/>
          </a:xfrm>
          <a:prstGeom prst="rect">
            <a:avLst/>
          </a:prstGeom>
          <a:ln w="0">
            <a:noFill/>
          </a:ln>
        </p:spPr>
      </p:pic>
      <p:sp>
        <p:nvSpPr>
          <p:cNvPr id="98" name="Скругленный прямоугольник 24"/>
          <p:cNvSpPr/>
          <p:nvPr/>
        </p:nvSpPr>
        <p:spPr>
          <a:xfrm>
            <a:off x="295560" y="225360"/>
            <a:ext cx="11599920" cy="7664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99" name="TextBox 25"/>
          <p:cNvSpPr/>
          <p:nvPr/>
        </p:nvSpPr>
        <p:spPr>
          <a:xfrm>
            <a:off x="375480" y="376920"/>
            <a:ext cx="1599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История вирусологии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TextBox 26"/>
          <p:cNvSpPr/>
          <p:nvPr/>
        </p:nvSpPr>
        <p:spPr>
          <a:xfrm>
            <a:off x="1974960" y="376920"/>
            <a:ext cx="22510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План доклада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TextBox 27"/>
          <p:cNvSpPr/>
          <p:nvPr/>
        </p:nvSpPr>
        <p:spPr>
          <a:xfrm rot="16200000">
            <a:off x="11178360" y="5515560"/>
            <a:ext cx="11048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TextBox 28"/>
          <p:cNvSpPr/>
          <p:nvPr/>
        </p:nvSpPr>
        <p:spPr>
          <a:xfrm>
            <a:off x="11512080" y="6314400"/>
            <a:ext cx="421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1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03" name="Прямая соединительная линия 29"/>
          <p:cNvCxnSpPr/>
          <p:nvPr/>
        </p:nvCxnSpPr>
        <p:spPr>
          <a:xfrm>
            <a:off x="11579040" y="6240600"/>
            <a:ext cx="288720" cy="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104" name="TextBox 30"/>
          <p:cNvSpPr/>
          <p:nvPr/>
        </p:nvSpPr>
        <p:spPr>
          <a:xfrm>
            <a:off x="7029720" y="1826280"/>
            <a:ext cx="3748320" cy="12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71360" indent="-171360" defTabSz="9144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ru-RU" sz="1600" strike="noStrike" u="none">
                <a:solidFill>
                  <a:schemeClr val="dk1"/>
                </a:solidFill>
                <a:uFillTx/>
                <a:latin typeface="Arial"/>
              </a:rPr>
              <a:t>Описательный этап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 defTabSz="9144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ru-RU" sz="1600" strike="noStrike" u="none">
                <a:solidFill>
                  <a:schemeClr val="dk1"/>
                </a:solidFill>
                <a:uFillTx/>
                <a:latin typeface="Arial"/>
              </a:rPr>
              <a:t>Аналитический этап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 defTabSz="9144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ru-RU" sz="1600" strike="noStrike" u="none">
                <a:solidFill>
                  <a:schemeClr val="dk1"/>
                </a:solidFill>
                <a:uFillTx/>
                <a:latin typeface="Arial"/>
              </a:rPr>
              <a:t>Молекулярно-биологический этап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71360" indent="-171360" defTabSz="9144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ru-RU" sz="1600" strike="noStrike" u="none">
                <a:solidFill>
                  <a:schemeClr val="dk1"/>
                </a:solidFill>
                <a:uFillTx/>
                <a:latin typeface="Arial"/>
              </a:rPr>
              <a:t>Современный этап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TextBox 31"/>
          <p:cNvSpPr/>
          <p:nvPr/>
        </p:nvSpPr>
        <p:spPr>
          <a:xfrm>
            <a:off x="7077960" y="1227600"/>
            <a:ext cx="29404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000" strike="noStrike" u="none">
                <a:solidFill>
                  <a:schemeClr val="dk1"/>
                </a:solidFill>
                <a:uFillTx/>
                <a:latin typeface="Arial"/>
              </a:rPr>
              <a:t>Ключевые темы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06" name="Прямая соединительная линия 32"/>
          <p:cNvCxnSpPr/>
          <p:nvPr/>
        </p:nvCxnSpPr>
        <p:spPr>
          <a:xfrm>
            <a:off x="4190760" y="607680"/>
            <a:ext cx="2184840" cy="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07" name="Прямая соединительная линия 33"/>
          <p:cNvCxnSpPr/>
          <p:nvPr/>
        </p:nvCxnSpPr>
        <p:spPr>
          <a:xfrm>
            <a:off x="6374880" y="466200"/>
            <a:ext cx="720" cy="288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08" name="Прямая соединительная линия 34"/>
          <p:cNvCxnSpPr/>
          <p:nvPr/>
        </p:nvCxnSpPr>
        <p:spPr>
          <a:xfrm>
            <a:off x="9295560" y="466200"/>
            <a:ext cx="720" cy="288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pic>
        <p:nvPicPr>
          <p:cNvPr id="109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7040" cy="452160"/>
          </a:xfrm>
          <a:prstGeom prst="rect">
            <a:avLst/>
          </a:prstGeom>
          <a:ln w="0">
            <a:noFill/>
          </a:ln>
        </p:spPr>
      </p:pic>
      <p:cxnSp>
        <p:nvCxnSpPr>
          <p:cNvPr id="110" name="Прямая соединительная линия 36"/>
          <p:cNvCxnSpPr/>
          <p:nvPr/>
        </p:nvCxnSpPr>
        <p:spPr>
          <a:xfrm>
            <a:off x="6383160" y="992160"/>
            <a:ext cx="720" cy="5245560"/>
          </a:xfrm>
          <a:prstGeom prst="straightConnector1">
            <a:avLst/>
          </a:prstGeom>
          <a:ln w="38100">
            <a:solidFill>
              <a:srgbClr val="173c90"/>
            </a:solidFill>
            <a:round/>
          </a:ln>
        </p:spPr>
      </p:cxnSp>
      <p:sp>
        <p:nvSpPr>
          <p:cNvPr id="111" name="AutoShape 2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12" name="AutoShape 4"/>
          <p:cNvSpPr/>
          <p:nvPr/>
        </p:nvSpPr>
        <p:spPr>
          <a:xfrm>
            <a:off x="307800" y="79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13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31120" cy="744840"/>
          </a:xfrm>
          <a:prstGeom prst="rect">
            <a:avLst/>
          </a:prstGeom>
          <a:ln w="0">
            <a:noFill/>
          </a:ln>
        </p:spPr>
      </p:pic>
      <p:sp>
        <p:nvSpPr>
          <p:cNvPr id="114" name="Прямоугольник 1"/>
          <p:cNvSpPr/>
          <p:nvPr/>
        </p:nvSpPr>
        <p:spPr>
          <a:xfrm>
            <a:off x="542160" y="4883400"/>
            <a:ext cx="555336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Рис. 1. Фильтр, или «свеча» Шамберлана (франц. la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bougie Chamberland)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4"/>
          <a:stretch/>
        </p:blipFill>
        <p:spPr>
          <a:xfrm>
            <a:off x="2372760" y="1587240"/>
            <a:ext cx="1732680" cy="296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3040" cy="828360"/>
          </a:xfrm>
          <a:prstGeom prst="rect">
            <a:avLst/>
          </a:prstGeom>
          <a:ln w="0">
            <a:noFill/>
          </a:ln>
        </p:spPr>
      </p:pic>
      <p:sp>
        <p:nvSpPr>
          <p:cNvPr id="117" name="Скругленный прямоугольник 24"/>
          <p:cNvSpPr/>
          <p:nvPr/>
        </p:nvSpPr>
        <p:spPr>
          <a:xfrm>
            <a:off x="295560" y="225360"/>
            <a:ext cx="11599920" cy="7664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18" name="TextBox 25"/>
          <p:cNvSpPr/>
          <p:nvPr/>
        </p:nvSpPr>
        <p:spPr>
          <a:xfrm>
            <a:off x="375480" y="376920"/>
            <a:ext cx="1599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История вирусологии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TextBox 26"/>
          <p:cNvSpPr/>
          <p:nvPr/>
        </p:nvSpPr>
        <p:spPr>
          <a:xfrm>
            <a:off x="1809720" y="376920"/>
            <a:ext cx="241632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Описательный этап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TextBox 27"/>
          <p:cNvSpPr/>
          <p:nvPr/>
        </p:nvSpPr>
        <p:spPr>
          <a:xfrm rot="16200000">
            <a:off x="11178360" y="5515560"/>
            <a:ext cx="11048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1" name="TextBox 28"/>
          <p:cNvSpPr/>
          <p:nvPr/>
        </p:nvSpPr>
        <p:spPr>
          <a:xfrm>
            <a:off x="11512080" y="6314400"/>
            <a:ext cx="421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3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22" name="Прямая соединительная линия 29"/>
          <p:cNvCxnSpPr/>
          <p:nvPr/>
        </p:nvCxnSpPr>
        <p:spPr>
          <a:xfrm>
            <a:off x="11579040" y="6240600"/>
            <a:ext cx="288720" cy="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123" name="TextBox 30"/>
          <p:cNvSpPr/>
          <p:nvPr/>
        </p:nvSpPr>
        <p:spPr>
          <a:xfrm>
            <a:off x="6705720" y="2118240"/>
            <a:ext cx="5342760" cy="28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600" strike="noStrike" u="none">
                <a:solidFill>
                  <a:schemeClr val="dk1"/>
                </a:solidFill>
                <a:uFillTx/>
                <a:latin typeface="Arial"/>
              </a:rPr>
              <a:t>Заражают представителей флоры, фауны и микроорганизмы.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600" strike="noStrike" u="none">
                <a:solidFill>
                  <a:schemeClr val="dk1"/>
                </a:solidFill>
                <a:uFillTx/>
                <a:latin typeface="Arial"/>
              </a:rPr>
              <a:t>Борьба осложняется наличием природных резервуаров и мутациями.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600" strike="noStrike" u="none">
                <a:solidFill>
                  <a:schemeClr val="dk1"/>
                </a:solidFill>
                <a:uFillTx/>
                <a:latin typeface="Arial"/>
              </a:rPr>
              <a:t>Мутации снижают действенность вакцин (пример: ВИЧ).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600" strike="noStrike" u="none">
                <a:solidFill>
                  <a:schemeClr val="dk1"/>
                </a:solidFill>
                <a:uFillTx/>
                <a:latin typeface="Arial"/>
              </a:rPr>
              <a:t>История вирусологии началась с изучения болезней человека, животных и растений.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4" name="TextBox 31"/>
          <p:cNvSpPr/>
          <p:nvPr/>
        </p:nvSpPr>
        <p:spPr>
          <a:xfrm>
            <a:off x="7077960" y="1227600"/>
            <a:ext cx="37702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000" strike="noStrike" u="none">
                <a:solidFill>
                  <a:schemeClr val="dk1"/>
                </a:solidFill>
                <a:uFillTx/>
                <a:latin typeface="Arial"/>
              </a:rPr>
              <a:t>Модульность – первая ключевая идея </a:t>
            </a:r>
            <a:r>
              <a:rPr b="1" lang="en-US" sz="2000" strike="noStrike" u="none">
                <a:solidFill>
                  <a:schemeClr val="dk1"/>
                </a:solidFill>
                <a:uFillTx/>
                <a:latin typeface="Arial"/>
              </a:rPr>
              <a:t>Evo-Devo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25" name="Прямая соединительная линия 32"/>
          <p:cNvCxnSpPr/>
          <p:nvPr/>
        </p:nvCxnSpPr>
        <p:spPr>
          <a:xfrm>
            <a:off x="4190760" y="607680"/>
            <a:ext cx="2184840" cy="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26" name="Прямая соединительная линия 33"/>
          <p:cNvCxnSpPr/>
          <p:nvPr/>
        </p:nvCxnSpPr>
        <p:spPr>
          <a:xfrm>
            <a:off x="6374880" y="466200"/>
            <a:ext cx="720" cy="288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27" name="Прямая соединительная линия 34"/>
          <p:cNvCxnSpPr/>
          <p:nvPr/>
        </p:nvCxnSpPr>
        <p:spPr>
          <a:xfrm>
            <a:off x="9295560" y="466200"/>
            <a:ext cx="720" cy="288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pic>
        <p:nvPicPr>
          <p:cNvPr id="128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7040" cy="452160"/>
          </a:xfrm>
          <a:prstGeom prst="rect">
            <a:avLst/>
          </a:prstGeom>
          <a:ln w="0">
            <a:noFill/>
          </a:ln>
        </p:spPr>
      </p:pic>
      <p:cxnSp>
        <p:nvCxnSpPr>
          <p:cNvPr id="129" name="Прямая соединительная линия 36"/>
          <p:cNvCxnSpPr/>
          <p:nvPr/>
        </p:nvCxnSpPr>
        <p:spPr>
          <a:xfrm>
            <a:off x="6383160" y="992160"/>
            <a:ext cx="720" cy="5245560"/>
          </a:xfrm>
          <a:prstGeom prst="straightConnector1">
            <a:avLst/>
          </a:prstGeom>
          <a:ln w="38100">
            <a:solidFill>
              <a:srgbClr val="173c90"/>
            </a:solidFill>
            <a:round/>
          </a:ln>
        </p:spPr>
      </p:cxnSp>
      <p:sp>
        <p:nvSpPr>
          <p:cNvPr id="130" name="AutoShape 2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31" name="AutoShape 4"/>
          <p:cNvSpPr/>
          <p:nvPr/>
        </p:nvSpPr>
        <p:spPr>
          <a:xfrm>
            <a:off x="307800" y="79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32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31120" cy="744840"/>
          </a:xfrm>
          <a:prstGeom prst="rect">
            <a:avLst/>
          </a:prstGeom>
          <a:ln w="0">
            <a:noFill/>
          </a:ln>
        </p:spPr>
      </p:pic>
      <p:sp>
        <p:nvSpPr>
          <p:cNvPr id="133" name="TextBox 18"/>
          <p:cNvSpPr/>
          <p:nvPr/>
        </p:nvSpPr>
        <p:spPr>
          <a:xfrm>
            <a:off x="307800" y="5904000"/>
            <a:ext cx="599220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Рис. 2 Мартин Байеринк в своей лаборатории (он ввёл понятие virus)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4"/>
          <a:stretch/>
        </p:blipFill>
        <p:spPr>
          <a:xfrm>
            <a:off x="1575720" y="1164600"/>
            <a:ext cx="3330000" cy="465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3040" cy="828360"/>
          </a:xfrm>
          <a:prstGeom prst="rect">
            <a:avLst/>
          </a:prstGeom>
          <a:ln w="0">
            <a:noFill/>
          </a:ln>
        </p:spPr>
      </p:pic>
      <p:sp>
        <p:nvSpPr>
          <p:cNvPr id="136" name="Скругленный прямоугольник 24"/>
          <p:cNvSpPr/>
          <p:nvPr/>
        </p:nvSpPr>
        <p:spPr>
          <a:xfrm>
            <a:off x="295560" y="225360"/>
            <a:ext cx="11599920" cy="7664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37" name="TextBox 25"/>
          <p:cNvSpPr/>
          <p:nvPr/>
        </p:nvSpPr>
        <p:spPr>
          <a:xfrm>
            <a:off x="375480" y="376920"/>
            <a:ext cx="1599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История вирусологии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TextBox 26"/>
          <p:cNvSpPr/>
          <p:nvPr/>
        </p:nvSpPr>
        <p:spPr>
          <a:xfrm>
            <a:off x="1809720" y="376920"/>
            <a:ext cx="241632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Описательный этап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9" name="TextBox 27"/>
          <p:cNvSpPr/>
          <p:nvPr/>
        </p:nvSpPr>
        <p:spPr>
          <a:xfrm rot="16200000">
            <a:off x="11178360" y="5515560"/>
            <a:ext cx="11048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0" name="TextBox 28"/>
          <p:cNvSpPr/>
          <p:nvPr/>
        </p:nvSpPr>
        <p:spPr>
          <a:xfrm>
            <a:off x="11512080" y="6314400"/>
            <a:ext cx="421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4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41" name="Прямая соединительная линия 29"/>
          <p:cNvCxnSpPr/>
          <p:nvPr/>
        </p:nvCxnSpPr>
        <p:spPr>
          <a:xfrm>
            <a:off x="11579040" y="6240600"/>
            <a:ext cx="288720" cy="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142" name="TextBox 31"/>
          <p:cNvSpPr/>
          <p:nvPr/>
        </p:nvSpPr>
        <p:spPr>
          <a:xfrm>
            <a:off x="7077960" y="1227600"/>
            <a:ext cx="377028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000" strike="noStrike" u="none">
                <a:solidFill>
                  <a:schemeClr val="dk1"/>
                </a:solidFill>
                <a:uFillTx/>
                <a:latin typeface="Arial"/>
              </a:rPr>
              <a:t>Описательный этап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43" name="Прямая соединительная линия 32"/>
          <p:cNvCxnSpPr/>
          <p:nvPr/>
        </p:nvCxnSpPr>
        <p:spPr>
          <a:xfrm>
            <a:off x="4190760" y="607680"/>
            <a:ext cx="2184840" cy="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44" name="Прямая соединительная линия 33"/>
          <p:cNvCxnSpPr/>
          <p:nvPr/>
        </p:nvCxnSpPr>
        <p:spPr>
          <a:xfrm>
            <a:off x="6374880" y="466200"/>
            <a:ext cx="720" cy="288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45" name="Прямая соединительная линия 34"/>
          <p:cNvCxnSpPr/>
          <p:nvPr/>
        </p:nvCxnSpPr>
        <p:spPr>
          <a:xfrm>
            <a:off x="9295560" y="466200"/>
            <a:ext cx="720" cy="288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pic>
        <p:nvPicPr>
          <p:cNvPr id="146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7040" cy="452160"/>
          </a:xfrm>
          <a:prstGeom prst="rect">
            <a:avLst/>
          </a:prstGeom>
          <a:ln w="0">
            <a:noFill/>
          </a:ln>
        </p:spPr>
      </p:pic>
      <p:cxnSp>
        <p:nvCxnSpPr>
          <p:cNvPr id="147" name="Прямая соединительная линия 36"/>
          <p:cNvCxnSpPr/>
          <p:nvPr/>
        </p:nvCxnSpPr>
        <p:spPr>
          <a:xfrm>
            <a:off x="5826600" y="995400"/>
            <a:ext cx="720" cy="5245920"/>
          </a:xfrm>
          <a:prstGeom prst="straightConnector1">
            <a:avLst/>
          </a:prstGeom>
          <a:ln w="38100">
            <a:solidFill>
              <a:srgbClr val="173c90"/>
            </a:solidFill>
            <a:round/>
          </a:ln>
        </p:spPr>
      </p:cxnSp>
      <p:sp>
        <p:nvSpPr>
          <p:cNvPr id="148" name="AutoShape 2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49" name="AutoShape 4"/>
          <p:cNvSpPr/>
          <p:nvPr/>
        </p:nvSpPr>
        <p:spPr>
          <a:xfrm>
            <a:off x="307800" y="79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50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31120" cy="744840"/>
          </a:xfrm>
          <a:prstGeom prst="rect">
            <a:avLst/>
          </a:prstGeom>
          <a:ln w="0">
            <a:noFill/>
          </a:ln>
        </p:spPr>
      </p:pic>
      <p:sp>
        <p:nvSpPr>
          <p:cNvPr id="151" name="TextBox 18"/>
          <p:cNvSpPr/>
          <p:nvPr/>
        </p:nvSpPr>
        <p:spPr>
          <a:xfrm>
            <a:off x="460440" y="5282280"/>
            <a:ext cx="439308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Рис. 3 Вирус табачной мозаики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2" name="Прямоугольник 1"/>
          <p:cNvSpPr/>
          <p:nvPr/>
        </p:nvSpPr>
        <p:spPr>
          <a:xfrm>
            <a:off x="6306840" y="2170080"/>
            <a:ext cx="4851720" cy="327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В 1892 году Дмитрий Ивановский описал инфекционное заболевание табака, вызванное невидимым микроскопом возбудителем, проходящим через бактериальные фильтры.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В 1898 году Мартинус Бейеринк подтвердил эти данные, назвав возбудителя "вирусом".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Было установлено, что вирусы — это инфекционные агенты, которые не растут на питательных средах и требуют живые клетки для размножения.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Описаны первые вирусы растений, животных и человека (например, вирус бешенства и вирус оспы).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4"/>
          <a:stretch/>
        </p:blipFill>
        <p:spPr>
          <a:xfrm>
            <a:off x="63360" y="1658520"/>
            <a:ext cx="5147280" cy="328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3040" cy="828360"/>
          </a:xfrm>
          <a:prstGeom prst="rect">
            <a:avLst/>
          </a:prstGeom>
          <a:ln w="0">
            <a:noFill/>
          </a:ln>
        </p:spPr>
      </p:pic>
      <p:sp>
        <p:nvSpPr>
          <p:cNvPr id="155" name="Скругленный прямоугольник 24"/>
          <p:cNvSpPr/>
          <p:nvPr/>
        </p:nvSpPr>
        <p:spPr>
          <a:xfrm>
            <a:off x="295560" y="225360"/>
            <a:ext cx="11599920" cy="7664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56" name="TextBox 25"/>
          <p:cNvSpPr/>
          <p:nvPr/>
        </p:nvSpPr>
        <p:spPr>
          <a:xfrm>
            <a:off x="375480" y="376920"/>
            <a:ext cx="1599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История вирусологии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7" name="TextBox 26"/>
          <p:cNvSpPr/>
          <p:nvPr/>
        </p:nvSpPr>
        <p:spPr>
          <a:xfrm>
            <a:off x="1809720" y="376920"/>
            <a:ext cx="2416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Механизмы эволюционных изменений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TextBox 27"/>
          <p:cNvSpPr/>
          <p:nvPr/>
        </p:nvSpPr>
        <p:spPr>
          <a:xfrm rot="16200000">
            <a:off x="11178360" y="5515560"/>
            <a:ext cx="11048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9" name="TextBox 28"/>
          <p:cNvSpPr/>
          <p:nvPr/>
        </p:nvSpPr>
        <p:spPr>
          <a:xfrm>
            <a:off x="11512080" y="6314400"/>
            <a:ext cx="421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60" name="Прямая соединительная линия 29"/>
          <p:cNvCxnSpPr/>
          <p:nvPr/>
        </p:nvCxnSpPr>
        <p:spPr>
          <a:xfrm>
            <a:off x="11579040" y="6240600"/>
            <a:ext cx="288720" cy="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161" name="TextBox 31"/>
          <p:cNvSpPr/>
          <p:nvPr/>
        </p:nvSpPr>
        <p:spPr>
          <a:xfrm>
            <a:off x="7077960" y="1227600"/>
            <a:ext cx="377028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000" strike="noStrike" u="none">
                <a:solidFill>
                  <a:schemeClr val="dk1"/>
                </a:solidFill>
                <a:uFillTx/>
                <a:latin typeface="Arial"/>
              </a:rPr>
              <a:t>Аналитический этап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62" name="Прямая соединительная линия 32"/>
          <p:cNvCxnSpPr/>
          <p:nvPr/>
        </p:nvCxnSpPr>
        <p:spPr>
          <a:xfrm>
            <a:off x="4190760" y="607680"/>
            <a:ext cx="2184840" cy="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63" name="Прямая соединительная линия 33"/>
          <p:cNvCxnSpPr/>
          <p:nvPr/>
        </p:nvCxnSpPr>
        <p:spPr>
          <a:xfrm>
            <a:off x="6374880" y="466200"/>
            <a:ext cx="720" cy="288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64" name="Прямая соединительная линия 34"/>
          <p:cNvCxnSpPr/>
          <p:nvPr/>
        </p:nvCxnSpPr>
        <p:spPr>
          <a:xfrm>
            <a:off x="9295560" y="466200"/>
            <a:ext cx="720" cy="288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pic>
        <p:nvPicPr>
          <p:cNvPr id="165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7040" cy="452160"/>
          </a:xfrm>
          <a:prstGeom prst="rect">
            <a:avLst/>
          </a:prstGeom>
          <a:ln w="0">
            <a:noFill/>
          </a:ln>
        </p:spPr>
      </p:pic>
      <p:cxnSp>
        <p:nvCxnSpPr>
          <p:cNvPr id="166" name="Прямая соединительная линия 36"/>
          <p:cNvCxnSpPr/>
          <p:nvPr/>
        </p:nvCxnSpPr>
        <p:spPr>
          <a:xfrm>
            <a:off x="6186240" y="959400"/>
            <a:ext cx="720" cy="5245560"/>
          </a:xfrm>
          <a:prstGeom prst="straightConnector1">
            <a:avLst/>
          </a:prstGeom>
          <a:ln w="38100">
            <a:solidFill>
              <a:srgbClr val="173c90"/>
            </a:solidFill>
            <a:round/>
          </a:ln>
        </p:spPr>
      </p:cxnSp>
      <p:sp>
        <p:nvSpPr>
          <p:cNvPr id="167" name="AutoShape 2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68" name="AutoShape 4"/>
          <p:cNvSpPr/>
          <p:nvPr/>
        </p:nvSpPr>
        <p:spPr>
          <a:xfrm>
            <a:off x="307800" y="79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69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31120" cy="74484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 txBox="1"/>
          <p:nvPr/>
        </p:nvSpPr>
        <p:spPr>
          <a:xfrm>
            <a:off x="6263280" y="1744200"/>
            <a:ext cx="4849560" cy="1135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</a:rPr>
              <a:t>Этот этап начался с середины XX века и ознаменован изучением химического состава вирусов и их структуры: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1" name=""/>
          <p:cNvSpPr txBox="1"/>
          <p:nvPr/>
        </p:nvSpPr>
        <p:spPr>
          <a:xfrm>
            <a:off x="6296040" y="1927080"/>
            <a:ext cx="5083920" cy="512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</a:rPr>
              <a:t>Изучение структуры вирусов: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</a:rPr>
              <a:t>В 1935 году Уэнделл Стэнли выделил кристаллы вируса табачной мозаики и установил его белковую природу.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</a:rPr>
              <a:t>В 1939 году Густав Кауше получил первое электронное микроскопическое изображение вируса.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</a:rPr>
              <a:t>В 1955 году Хайнц Френкель-Конрат показал способность РНК вируса табачной мозаики к самосборке.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</a:rPr>
              <a:t>Генетический материал вирусов: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</a:rPr>
              <a:t>В 1952 году Альберт Херши и Марта Чейз доказали, что ДНК является носителем генетической информации у бактериофагов.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</a:rPr>
              <a:t>В 1956 году было установлено, что у некоторых вирусов роль генетического материала выполняет РНК.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</a:rPr>
              <a:t>Рентгеноструктурный анализ: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</a:rPr>
              <a:t>В 1957 году Розалинд Франклин реконструировала трехмерную структуру вируса табачной мозаики.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4"/>
          <a:stretch/>
        </p:blipFill>
        <p:spPr>
          <a:xfrm>
            <a:off x="428760" y="1180800"/>
            <a:ext cx="3228120" cy="388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3040" cy="828360"/>
          </a:xfrm>
          <a:prstGeom prst="rect">
            <a:avLst/>
          </a:prstGeom>
          <a:ln w="0">
            <a:noFill/>
          </a:ln>
        </p:spPr>
      </p:pic>
      <p:sp>
        <p:nvSpPr>
          <p:cNvPr id="174" name="Скругленный прямоугольник 24"/>
          <p:cNvSpPr/>
          <p:nvPr/>
        </p:nvSpPr>
        <p:spPr>
          <a:xfrm>
            <a:off x="295560" y="225360"/>
            <a:ext cx="11599920" cy="7664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75" name="TextBox 25"/>
          <p:cNvSpPr/>
          <p:nvPr/>
        </p:nvSpPr>
        <p:spPr>
          <a:xfrm>
            <a:off x="375480" y="376920"/>
            <a:ext cx="1599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История вирусологии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6" name="TextBox 26"/>
          <p:cNvSpPr/>
          <p:nvPr/>
        </p:nvSpPr>
        <p:spPr>
          <a:xfrm>
            <a:off x="1809720" y="376920"/>
            <a:ext cx="2416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Молекулярно биологический этап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7" name="TextBox 27"/>
          <p:cNvSpPr/>
          <p:nvPr/>
        </p:nvSpPr>
        <p:spPr>
          <a:xfrm rot="16200000">
            <a:off x="11178360" y="5515560"/>
            <a:ext cx="11048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TextBox 28"/>
          <p:cNvSpPr/>
          <p:nvPr/>
        </p:nvSpPr>
        <p:spPr>
          <a:xfrm>
            <a:off x="11512080" y="6314400"/>
            <a:ext cx="421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6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79" name="Прямая соединительная линия 29"/>
          <p:cNvCxnSpPr/>
          <p:nvPr/>
        </p:nvCxnSpPr>
        <p:spPr>
          <a:xfrm>
            <a:off x="11579040" y="6240600"/>
            <a:ext cx="288720" cy="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180" name="TextBox 31"/>
          <p:cNvSpPr/>
          <p:nvPr/>
        </p:nvSpPr>
        <p:spPr>
          <a:xfrm>
            <a:off x="7077960" y="1227600"/>
            <a:ext cx="3770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000" strike="noStrike" u="none">
                <a:solidFill>
                  <a:schemeClr val="dk1"/>
                </a:solidFill>
                <a:uFillTx/>
                <a:latin typeface="Arial"/>
              </a:rPr>
              <a:t>Молекулярный этап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81" name="Прямая соединительная линия 32"/>
          <p:cNvCxnSpPr/>
          <p:nvPr/>
        </p:nvCxnSpPr>
        <p:spPr>
          <a:xfrm>
            <a:off x="4190760" y="607680"/>
            <a:ext cx="2184840" cy="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82" name="Прямая соединительная линия 33"/>
          <p:cNvCxnSpPr/>
          <p:nvPr/>
        </p:nvCxnSpPr>
        <p:spPr>
          <a:xfrm>
            <a:off x="6374880" y="466200"/>
            <a:ext cx="720" cy="288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83" name="Прямая соединительная линия 34"/>
          <p:cNvCxnSpPr/>
          <p:nvPr/>
        </p:nvCxnSpPr>
        <p:spPr>
          <a:xfrm>
            <a:off x="9295560" y="466200"/>
            <a:ext cx="720" cy="288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pic>
        <p:nvPicPr>
          <p:cNvPr id="184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7040" cy="452160"/>
          </a:xfrm>
          <a:prstGeom prst="rect">
            <a:avLst/>
          </a:prstGeom>
          <a:ln w="0">
            <a:noFill/>
          </a:ln>
        </p:spPr>
      </p:pic>
      <p:cxnSp>
        <p:nvCxnSpPr>
          <p:cNvPr id="185" name="Прямая соединительная линия 36"/>
          <p:cNvCxnSpPr/>
          <p:nvPr/>
        </p:nvCxnSpPr>
        <p:spPr>
          <a:xfrm>
            <a:off x="6053400" y="991800"/>
            <a:ext cx="720" cy="5245560"/>
          </a:xfrm>
          <a:prstGeom prst="straightConnector1">
            <a:avLst/>
          </a:prstGeom>
          <a:ln w="38100">
            <a:solidFill>
              <a:srgbClr val="173c90"/>
            </a:solidFill>
            <a:round/>
          </a:ln>
        </p:spPr>
      </p:cxnSp>
      <p:sp>
        <p:nvSpPr>
          <p:cNvPr id="186" name="AutoShape 2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87" name="AutoShape 4"/>
          <p:cNvSpPr/>
          <p:nvPr/>
        </p:nvSpPr>
        <p:spPr>
          <a:xfrm>
            <a:off x="307800" y="79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88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31120" cy="744840"/>
          </a:xfrm>
          <a:prstGeom prst="rect">
            <a:avLst/>
          </a:prstGeom>
          <a:ln w="0">
            <a:noFill/>
          </a:ln>
        </p:spPr>
      </p:pic>
      <p:sp>
        <p:nvSpPr>
          <p:cNvPr id="189" name="Прямоугольник 30"/>
          <p:cNvSpPr/>
          <p:nvPr/>
        </p:nvSpPr>
        <p:spPr>
          <a:xfrm>
            <a:off x="973800" y="5762520"/>
            <a:ext cx="440208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Рис. 5. Бактериофаг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0" name=""/>
          <p:cNvSpPr txBox="1"/>
          <p:nvPr/>
        </p:nvSpPr>
        <p:spPr>
          <a:xfrm>
            <a:off x="6224760" y="1767600"/>
            <a:ext cx="5369760" cy="825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</a:rPr>
              <a:t>Бактериофаги как модельные системы: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</a:rPr>
              <a:t>Использовались бактериофаги для изучения генетики, механизмов наследственности и экспрессии геномов.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</a:rPr>
              <a:t>Макс Дельбрюк, Сальвадор Лурия и Альфред Херши изучали циклы развития фагов и их популяционную динамику, за что получили Нобелевскую премию в 1969 году.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</a:rPr>
              <a:t>Открытие рестрикционных ферментов: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</a:rPr>
              <a:t>Вернер Арбер, Дэниэл Натанс и Гамильтон Смит открыли эндонуклеазы рестрикции, что стало основой для генной инженерии.</a:t>
            </a:r>
            <a:br>
              <a:rPr sz="1200"/>
            </a:b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</a:rPr>
              <a:t>За это достижение им присуждена Нобелевская премия в 1978 году.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</a:rPr>
              <a:t>Культивирование вирусов: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</a:rPr>
              <a:t>Развитие методов выращивания вирусов на клеточных культурах (Джон Эндерс и его коллеги, Нобелевская премия 1954 года).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</a:rPr>
              <a:t>Обратная транскрипция: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</a:rPr>
              <a:t>В 1975 году Дэвид Балтимор, Ховард Темин и Ренато Дульбекко открыли механизм обратной транскрипции, что сыграло ключевую роль в изучении ретровирусов и вируса иммунодефицита человека.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730800" y="1168560"/>
            <a:ext cx="4285800" cy="428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Скругленный прямоугольник 45"/>
          <p:cNvSpPr/>
          <p:nvPr/>
        </p:nvSpPr>
        <p:spPr>
          <a:xfrm>
            <a:off x="295560" y="225360"/>
            <a:ext cx="11599920" cy="7664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93" name="TextBox 10"/>
          <p:cNvSpPr/>
          <p:nvPr/>
        </p:nvSpPr>
        <p:spPr>
          <a:xfrm rot="16200000">
            <a:off x="11178360" y="5500080"/>
            <a:ext cx="11048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rgbClr val="fa4012"/>
                </a:solidFill>
                <a:uFillTx/>
                <a:latin typeface="Arial"/>
              </a:rPr>
              <a:t>I.2025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4" name="TextBox 11"/>
          <p:cNvSpPr/>
          <p:nvPr/>
        </p:nvSpPr>
        <p:spPr>
          <a:xfrm>
            <a:off x="11579400" y="6314400"/>
            <a:ext cx="3070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400" strike="noStrike" u="none">
                <a:solidFill>
                  <a:srgbClr val="173c90"/>
                </a:solidFill>
                <a:uFillTx/>
                <a:latin typeface="Arial"/>
              </a:rPr>
              <a:t>7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95" name="Прямая соединительная линия 15"/>
          <p:cNvCxnSpPr/>
          <p:nvPr/>
        </p:nvCxnSpPr>
        <p:spPr>
          <a:xfrm>
            <a:off x="11579040" y="6240600"/>
            <a:ext cx="288720" cy="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196" name="TextBox 38"/>
          <p:cNvSpPr/>
          <p:nvPr/>
        </p:nvSpPr>
        <p:spPr>
          <a:xfrm>
            <a:off x="375480" y="376920"/>
            <a:ext cx="1599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История вирусологии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TextBox 39"/>
          <p:cNvSpPr/>
          <p:nvPr/>
        </p:nvSpPr>
        <p:spPr>
          <a:xfrm>
            <a:off x="1974960" y="376920"/>
            <a:ext cx="22510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Заключение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98" name="Прямая соединительная линия 41"/>
          <p:cNvCxnSpPr/>
          <p:nvPr/>
        </p:nvCxnSpPr>
        <p:spPr>
          <a:xfrm>
            <a:off x="4190760" y="607680"/>
            <a:ext cx="2184840" cy="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99" name="Прямая соединительная линия 42"/>
          <p:cNvCxnSpPr/>
          <p:nvPr/>
        </p:nvCxnSpPr>
        <p:spPr>
          <a:xfrm>
            <a:off x="6374880" y="466200"/>
            <a:ext cx="720" cy="288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200" name="Прямая соединительная линия 46"/>
          <p:cNvCxnSpPr/>
          <p:nvPr/>
        </p:nvCxnSpPr>
        <p:spPr>
          <a:xfrm>
            <a:off x="9295560" y="466200"/>
            <a:ext cx="720" cy="2887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201" name="TextBox 1"/>
          <p:cNvSpPr/>
          <p:nvPr/>
        </p:nvSpPr>
        <p:spPr>
          <a:xfrm>
            <a:off x="295560" y="1374840"/>
            <a:ext cx="7389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3600" strike="noStrike" u="none">
                <a:solidFill>
                  <a:srgbClr val="fa4012"/>
                </a:solidFill>
                <a:uFillTx/>
                <a:latin typeface="Arial"/>
              </a:rPr>
              <a:t>Заключение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2" name="Рисунок 12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7077960" y="389520"/>
            <a:ext cx="1607040" cy="452160"/>
          </a:xfrm>
          <a:prstGeom prst="rect">
            <a:avLst/>
          </a:prstGeom>
          <a:ln w="0">
            <a:noFill/>
          </a:ln>
        </p:spPr>
      </p:pic>
      <p:sp>
        <p:nvSpPr>
          <p:cNvPr id="203" name="AutoShape 2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04" name="AutoShape 4"/>
          <p:cNvSpPr/>
          <p:nvPr/>
        </p:nvSpPr>
        <p:spPr>
          <a:xfrm>
            <a:off x="307800" y="79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05" name="AutoShape 6"/>
          <p:cNvSpPr/>
          <p:nvPr/>
        </p:nvSpPr>
        <p:spPr>
          <a:xfrm>
            <a:off x="460440" y="16020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06" name="AutoShape 8"/>
          <p:cNvSpPr/>
          <p:nvPr/>
        </p:nvSpPr>
        <p:spPr>
          <a:xfrm>
            <a:off x="612720" y="31284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07" name="AutoShape 10"/>
          <p:cNvSpPr/>
          <p:nvPr/>
        </p:nvSpPr>
        <p:spPr>
          <a:xfrm>
            <a:off x="765000" y="4651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08" name="AutoShape 12"/>
          <p:cNvSpPr/>
          <p:nvPr/>
        </p:nvSpPr>
        <p:spPr>
          <a:xfrm>
            <a:off x="917640" y="61740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09" name="AutoShape 14"/>
          <p:cNvSpPr/>
          <p:nvPr/>
        </p:nvSpPr>
        <p:spPr>
          <a:xfrm>
            <a:off x="1069920" y="77004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10" name="AutoShape 16"/>
          <p:cNvSpPr/>
          <p:nvPr/>
        </p:nvSpPr>
        <p:spPr>
          <a:xfrm>
            <a:off x="1222200" y="9223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11" name="Прямоугольник 19"/>
          <p:cNvSpPr/>
          <p:nvPr/>
        </p:nvSpPr>
        <p:spPr>
          <a:xfrm>
            <a:off x="155520" y="2055600"/>
            <a:ext cx="11080440" cy="48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Современный этап вирусологии играет ключевую роль в обеспечении общественной безопасности, особенно в условиях высокой плотности населения и глобальной мобильности. Развитие технологий молекулярной биологии, геномного анализа и биоинженерии позволяет не только изучать вирусы на уровне их структуры и генетического материала, но и разрабатывать точные методы диагностики, эффективные вакцины и противовирусные препараты.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Вирусология сегодня помогает предотвращать эпидемии, управлять вспышками новых инфекций и минимизировать их последствия. Открытия, связанные с вирусами человека, животных и бактериофагами, подчеркивают их конструктивную роль в экосистемах и влияние на глобальную эволюцию.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Скорость передачи вирусов в современном мире делает вирусологию неотъемлемой частью биологической и медицинской науки, направленной на защиту здоровья населения. Тесное сотрудничество ученых, врачей и международных организаций стало важным фактором в борьбе с такими угрозами, как пандемии, биотерроризм и устойчивость патогенов к лечению.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2" name="AutoShape 2"/>
          <p:cNvSpPr/>
          <p:nvPr/>
        </p:nvSpPr>
        <p:spPr>
          <a:xfrm>
            <a:off x="1374840" y="107460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13" name="AutoShape 4"/>
          <p:cNvSpPr/>
          <p:nvPr/>
        </p:nvSpPr>
        <p:spPr>
          <a:xfrm>
            <a:off x="1527120" y="122724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Скругленный прямоугольник 2"/>
          <p:cNvSpPr/>
          <p:nvPr/>
        </p:nvSpPr>
        <p:spPr>
          <a:xfrm>
            <a:off x="663120" y="1015920"/>
            <a:ext cx="10865160" cy="49903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173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215" name="Рисунок 3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5292360" y="1396800"/>
            <a:ext cx="1607040" cy="452160"/>
          </a:xfrm>
          <a:prstGeom prst="rect">
            <a:avLst/>
          </a:prstGeom>
          <a:ln w="0">
            <a:noFill/>
          </a:ln>
        </p:spPr>
      </p:pic>
      <p:sp>
        <p:nvSpPr>
          <p:cNvPr id="216" name="TextBox 4"/>
          <p:cNvSpPr/>
          <p:nvPr/>
        </p:nvSpPr>
        <p:spPr>
          <a:xfrm>
            <a:off x="2894760" y="3136680"/>
            <a:ext cx="640188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ru-RU" sz="3200" strike="noStrike" u="none">
                <a:solidFill>
                  <a:srgbClr val="fa4012"/>
                </a:solidFill>
                <a:uFillTx/>
                <a:latin typeface="Arial"/>
              </a:rPr>
              <a:t>СПАСИБО ЗА ВНИМАНИЕ!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7" name="TextBox 9"/>
          <p:cNvSpPr/>
          <p:nvPr/>
        </p:nvSpPr>
        <p:spPr>
          <a:xfrm>
            <a:off x="2054880" y="5426640"/>
            <a:ext cx="80812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trike="noStrike" u="none">
                <a:solidFill>
                  <a:srgbClr val="173c90"/>
                </a:solidFill>
                <a:uFillTx/>
                <a:latin typeface="Arial"/>
              </a:rPr>
              <a:t>s21370158@ibbm.unn.ru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8" name="AutoShape 2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3993</TotalTime>
  <Application>LibreOffice/24.8.2.1$Linux_X86_64 LibreOffice_project/d2333ca8202241beded14b8ee9021e67de4c50ce</Application>
  <AppVersion>15.0000</AppVersion>
  <Words>851</Words>
  <Paragraphs>90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2022-11-09T08:47:19Z</dcterms:created>
  <dc:creator>Алина Лелюк</dc:creator>
  <dc:description/>
  <dc:language>ru-RU</dc:language>
  <cp:lastModifiedBy/>
  <dcterms:modified xsi:type="dcterms:W3CDTF">2025-01-04T22:22:48Z</dcterms:modified>
  <cp:revision>66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Произвольный</vt:lpwstr>
  </property>
  <property fmtid="{D5CDD505-2E9C-101B-9397-08002B2CF9AE}" pid="3" name="Slides">
    <vt:i4>10</vt:i4>
  </property>
</Properties>
</file>